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189720" y="1874519"/>
            <a:ext cx="1828800" cy="1828800"/>
          </a:xfrm>
          <a:prstGeom prst="ellipse">
            <a:avLst/>
          </a:prstGeom>
          <a:noFill/>
          <a:ln w="11430">
            <a:solidFill>
              <a:srgbClr val="D4E2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778240" y="1463039"/>
            <a:ext cx="2651760" cy="2651760"/>
          </a:xfrm>
          <a:prstGeom prst="ellipse">
            <a:avLst/>
          </a:prstGeom>
          <a:noFill/>
          <a:ln w="11430">
            <a:solidFill>
              <a:srgbClr val="D4E2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412480" y="1097279"/>
            <a:ext cx="3383280" cy="3383280"/>
          </a:xfrm>
          <a:prstGeom prst="ellipse">
            <a:avLst/>
          </a:prstGeom>
          <a:noFill/>
          <a:ln w="11430">
            <a:solidFill>
              <a:srgbClr val="D4E2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062972" y="2747772"/>
            <a:ext cx="82296" cy="82296"/>
          </a:xfrm>
          <a:prstGeom prst="ellipse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26880" y="1847088"/>
            <a:ext cx="64008" cy="64008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716768" y="3749039"/>
            <a:ext cx="54864" cy="54864"/>
          </a:xfrm>
          <a:prstGeom prst="ellipse">
            <a:avLst/>
          </a:prstGeom>
          <a:solidFill>
            <a:srgbClr val="D4E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 spc="14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ANSYS AEDT 2025 · HFSS</a:t>
            </a:r>
            <a:r>
              <a:rPr sz="10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   ×   </a:t>
            </a:r>
            <a:r>
              <a:rPr sz="1050" b="1" i="0" spc="14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CLAUDE CODE · PYAEDT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0" y="658368"/>
            <a:ext cx="286207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2026 年 8 月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22960" y="1115568"/>
            <a:ext cx="1054303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22960" y="1755648"/>
            <a:ext cx="566928" cy="45720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426464" y="1755648"/>
            <a:ext cx="164592" cy="45720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1993392"/>
            <a:ext cx="1005840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TWS 耳机 2.4G / 5G / 6E</a:t>
            </a:r>
          </a:p>
          <a:p>
            <a:pPr algn="l"/>
            <a:r>
              <a:rPr sz="40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多频段天线仿真</a:t>
            </a:r>
            <a:r>
              <a:rPr sz="4000" b="1" i="0">
                <a:solidFill>
                  <a:srgbClr val="1E5BDD"/>
                </a:solidFill>
                <a:latin typeface="PingFang SC"/>
                <a:ea typeface="PingFang SC"/>
                <a:cs typeface="PingFang SC"/>
              </a:rPr>
              <a:t>  ·  SOP 与工程报告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858768"/>
            <a:ext cx="104241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Claude Code 终端自动化  ×  PyAEDT 驱动 Ansys AEDT 全流程  ——  建模 · 求解 · 后处理 · 报告输出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4462272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E9F1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512564"/>
            <a:ext cx="1417320" cy="256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1" i="0">
                <a:solidFill>
                  <a:srgbClr val="1E5BDD"/>
                </a:solidFill>
                <a:latin typeface="PingFang SC"/>
                <a:ea typeface="PingFang SC"/>
                <a:cs typeface="PingFang SC"/>
              </a:rPr>
              <a:t>2.4G 蓝牙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395728" y="4462272"/>
            <a:ext cx="1325880" cy="329184"/>
          </a:xfrm>
          <a:prstGeom prst="roundRect">
            <a:avLst>
              <a:gd name="adj" fmla="val 50000"/>
            </a:avLst>
          </a:prstGeom>
          <a:solidFill>
            <a:srgbClr val="E9F1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395728" y="4512564"/>
            <a:ext cx="1325880" cy="256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1" i="0">
                <a:solidFill>
                  <a:srgbClr val="1E5BDD"/>
                </a:solidFill>
                <a:latin typeface="PingFang SC"/>
                <a:ea typeface="PingFang SC"/>
                <a:cs typeface="PingFang SC"/>
              </a:rPr>
              <a:t>5G WiFi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77056" y="4462272"/>
            <a:ext cx="1691640" cy="329184"/>
          </a:xfrm>
          <a:prstGeom prst="roundRect">
            <a:avLst>
              <a:gd name="adj" fmla="val 50000"/>
            </a:avLst>
          </a:prstGeom>
          <a:solidFill>
            <a:srgbClr val="E9F1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77056" y="4512564"/>
            <a:ext cx="1691640" cy="256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1" i="0">
                <a:solidFill>
                  <a:srgbClr val="1E5BDD"/>
                </a:solidFill>
                <a:latin typeface="PingFang SC"/>
                <a:ea typeface="PingFang SC"/>
                <a:cs typeface="PingFang SC"/>
              </a:rPr>
              <a:t>6E WiFi · 6GHz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724144" y="4462272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F6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24144" y="4512564"/>
            <a:ext cx="1463040" cy="256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1" i="0">
                <a:solidFill>
                  <a:srgbClr val="B28A4A"/>
                </a:solidFill>
                <a:latin typeface="PingFang SC"/>
                <a:ea typeface="PingFang SC"/>
                <a:cs typeface="PingFang SC"/>
              </a:rPr>
              <a:t>HFSS 全波求解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22960" y="5504688"/>
            <a:ext cx="1054303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22960" y="5705856"/>
            <a:ext cx="237744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S11 回波损耗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2400–2483.5 / 5150–7125 MHz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3282696" y="5724144"/>
            <a:ext cx="0" cy="566928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465576" y="5705856"/>
            <a:ext cx="237744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辐射效率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Radiated Efficiency · %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925312" y="5724144"/>
            <a:ext cx="0" cy="566928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08192" y="5705856"/>
            <a:ext cx="237744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总效率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Total Efficiency · 含失配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8567928" y="5724144"/>
            <a:ext cx="0" cy="566928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750808" y="5705856"/>
            <a:ext cx="2377440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3D 方向图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Radiation Pattern · Gain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目录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02 /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700784"/>
            <a:ext cx="5358384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1938528"/>
            <a:ext cx="8686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01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64207" y="1956816"/>
            <a:ext cx="0" cy="786384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01952" y="1920240"/>
            <a:ext cx="37490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5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项目概述与技术架构</a:t>
            </a:r>
          </a:p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Claude Code + PyAEDT + AEDT 三层架构与核心指标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81927" y="1700784"/>
            <a:ext cx="5358384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56247" y="1938528"/>
            <a:ext cx="8686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02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397496" y="1956816"/>
            <a:ext cx="0" cy="786384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35240" y="1920240"/>
            <a:ext cx="37490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5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环境准备</a:t>
            </a:r>
          </a:p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系统、软件要求与依赖安装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273552"/>
            <a:ext cx="5358384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59" y="3511296"/>
            <a:ext cx="8686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03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664207" y="3529584"/>
            <a:ext cx="0" cy="786384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901952" y="3493008"/>
            <a:ext cx="37490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5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仿真 SOP · 四步法</a:t>
            </a:r>
          </a:p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CAD 清理 → 材料设置 → 端口边界 → 网格求解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81927" y="3273552"/>
            <a:ext cx="5358384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56247" y="3511296"/>
            <a:ext cx="8686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04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7397496" y="3529584"/>
            <a:ext cx="0" cy="786384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635240" y="3493008"/>
            <a:ext cx="37490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5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PyAEDT 自动化脚本</a:t>
            </a:r>
          </a:p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建模、求解、导出与天线长度扫参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846320"/>
            <a:ext cx="5358384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59" y="5084064"/>
            <a:ext cx="8686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05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1664207" y="5102352"/>
            <a:ext cx="0" cy="786384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901952" y="5065776"/>
            <a:ext cx="37490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5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仿真结果与评估</a:t>
            </a:r>
          </a:p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S11 / 效率曲线 / 效率矩阵 / 量产结论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81927" y="4846320"/>
            <a:ext cx="5358384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56247" y="5084064"/>
            <a:ext cx="8686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06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397496" y="5102352"/>
            <a:ext cx="0" cy="786384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635240" y="5065776"/>
            <a:ext cx="37490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5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常见问题排查</a:t>
            </a:r>
          </a:p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COM 连接错误与 6GHz 网格收敛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01 ·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项目概述与技术架构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03 /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664208"/>
            <a:ext cx="2542032" cy="122529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664208"/>
            <a:ext cx="45720" cy="1225296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8096" y="1828800"/>
            <a:ext cx="219456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终端自动化核心</a:t>
            </a:r>
          </a:p>
          <a:p>
            <a:pPr algn="l">
              <a:spcAft>
                <a:spcPts val="300"/>
              </a:spcAft>
            </a:pPr>
            <a:r>
              <a:rPr sz="1100" b="1" i="0">
                <a:solidFill>
                  <a:srgbClr val="1E5BDD"/>
                </a:solidFill>
                <a:latin typeface="Helvetica Neue"/>
                <a:ea typeface="PingFang SC"/>
                <a:cs typeface="PingFang SC"/>
              </a:rPr>
              <a:t>Claude Code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自然语言指令 · 任务编排</a:t>
            </a:r>
          </a:p>
        </p:txBody>
      </p:sp>
      <p:sp>
        <p:nvSpPr>
          <p:cNvPr id="13" name="Chevron 12"/>
          <p:cNvSpPr/>
          <p:nvPr/>
        </p:nvSpPr>
        <p:spPr>
          <a:xfrm>
            <a:off x="3163824" y="2139696"/>
            <a:ext cx="237744" cy="274320"/>
          </a:xfrm>
          <a:prstGeom prst="chevron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56432" y="1664208"/>
            <a:ext cx="2542032" cy="122529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456432" y="1664208"/>
            <a:ext cx="45720" cy="1225296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75888" y="1828800"/>
            <a:ext cx="219456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Python API 驱动层</a:t>
            </a:r>
          </a:p>
          <a:p>
            <a:pPr algn="l">
              <a:spcAft>
                <a:spcPts val="300"/>
              </a:spcAft>
            </a:pPr>
            <a:r>
              <a:rPr sz="1100" b="1" i="0">
                <a:solidFill>
                  <a:srgbClr val="1E5BDD"/>
                </a:solidFill>
                <a:latin typeface="Helvetica Neue"/>
                <a:ea typeface="PingFang SC"/>
                <a:cs typeface="PingFang SC"/>
              </a:rPr>
              <a:t>PyAEDT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脚本化建模与求解控制</a:t>
            </a:r>
          </a:p>
        </p:txBody>
      </p:sp>
      <p:sp>
        <p:nvSpPr>
          <p:cNvPr id="17" name="Chevron 16"/>
          <p:cNvSpPr/>
          <p:nvPr/>
        </p:nvSpPr>
        <p:spPr>
          <a:xfrm>
            <a:off x="6071616" y="2139696"/>
            <a:ext cx="237744" cy="274320"/>
          </a:xfrm>
          <a:prstGeom prst="chevron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64224" y="1664208"/>
            <a:ext cx="2542032" cy="122529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364224" y="1664208"/>
            <a:ext cx="45720" cy="1225296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0" y="1828800"/>
            <a:ext cx="219456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三维电磁求解器</a:t>
            </a:r>
          </a:p>
          <a:p>
            <a:pPr algn="l">
              <a:spcAft>
                <a:spcPts val="300"/>
              </a:spcAft>
            </a:pPr>
            <a:r>
              <a:rPr sz="1100" b="1" i="0">
                <a:solidFill>
                  <a:srgbClr val="1E5BDD"/>
                </a:solidFill>
                <a:latin typeface="Helvetica Neue"/>
                <a:ea typeface="PingFang SC"/>
                <a:cs typeface="PingFang SC"/>
              </a:rPr>
              <a:t>AEDT 2025 · HFSS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自适应网格 · 全波求解</a:t>
            </a:r>
          </a:p>
        </p:txBody>
      </p:sp>
      <p:sp>
        <p:nvSpPr>
          <p:cNvPr id="21" name="Chevron 20"/>
          <p:cNvSpPr/>
          <p:nvPr/>
        </p:nvSpPr>
        <p:spPr>
          <a:xfrm>
            <a:off x="8979408" y="2139696"/>
            <a:ext cx="237744" cy="274320"/>
          </a:xfrm>
          <a:prstGeom prst="chevron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272016" y="1664208"/>
            <a:ext cx="2542032" cy="122529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272016" y="1664208"/>
            <a:ext cx="45720" cy="1225296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491472" y="1828800"/>
            <a:ext cx="219456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结果自动输出</a:t>
            </a:r>
          </a:p>
          <a:p>
            <a:pPr algn="l">
              <a:spcAft>
                <a:spcPts val="300"/>
              </a:spcAft>
            </a:pPr>
            <a:r>
              <a:rPr sz="1100" b="1" i="0">
                <a:solidFill>
                  <a:srgbClr val="1E5BDD"/>
                </a:solidFill>
                <a:latin typeface="Helvetica Neue"/>
                <a:ea typeface="PingFang SC"/>
                <a:cs typeface="PingFang SC"/>
              </a:rPr>
              <a:t>CSV · 工程报告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S11 · 效率 · 方向图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200400"/>
            <a:ext cx="11091672" cy="841248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8640" y="3200400"/>
            <a:ext cx="45720" cy="8412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9536" y="3346704"/>
            <a:ext cx="105613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面向 TWS（真无线立体声）耳机内置天线，覆盖 </a:t>
            </a:r>
            <a:r>
              <a:rPr sz="1150" b="1" i="0">
                <a:solidFill>
                  <a:srgbClr val="1E5BDD"/>
                </a:solidFill>
                <a:latin typeface="PingFang SC"/>
                <a:ea typeface="PingFang SC"/>
                <a:cs typeface="PingFang SC"/>
              </a:rPr>
              <a:t>2.4GHz 蓝牙</a:t>
            </a:r>
            <a:r>
              <a:rPr sz="11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 与 </a:t>
            </a:r>
            <a:r>
              <a:rPr sz="1150" b="1" i="0">
                <a:solidFill>
                  <a:srgbClr val="1E5BDD"/>
                </a:solidFill>
                <a:latin typeface="PingFang SC"/>
                <a:ea typeface="PingFang SC"/>
                <a:cs typeface="PingFang SC"/>
              </a:rPr>
              <a:t>5GHz / 6GHz WiFi 6E</a:t>
            </a:r>
            <a:r>
              <a:rPr sz="11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 频段；以 Claude Code 为终端自动化核心，通过 PyAEDT Python API 驱动 Ansys AEDT 2025 (HFSS)，完成建模、求解、后处理与报告输出的全流程自动化。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4279392"/>
            <a:ext cx="36576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核心输出指标</a:t>
            </a:r>
            <a:r>
              <a:rPr sz="900" b="1" i="0" spc="12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  KEY METRICS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4590288"/>
            <a:ext cx="2542032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8096" y="4828032"/>
            <a:ext cx="365760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68096" y="4992624"/>
            <a:ext cx="21488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S11 回波损耗</a:t>
            </a:r>
          </a:p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蓝牙 2400–2483.5 MHz
WiFi 5150–7125 MHz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456432" y="4590288"/>
            <a:ext cx="2542032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675888" y="4828032"/>
            <a:ext cx="365760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75888" y="4992624"/>
            <a:ext cx="21488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辐射效率 Radiated Eff.</a:t>
            </a:r>
          </a:p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天线辐射功率占比 (%)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64224" y="4590288"/>
            <a:ext cx="2542032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583680" y="4828032"/>
            <a:ext cx="365760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83680" y="4992624"/>
            <a:ext cx="21488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总效率 Total Eff.</a:t>
            </a:r>
          </a:p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含阻抗失配损耗 (%)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272016" y="4590288"/>
            <a:ext cx="2542032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491472" y="4828032"/>
            <a:ext cx="365760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491472" y="4992624"/>
            <a:ext cx="21488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3D 方向图 Pattern</a:t>
            </a:r>
          </a:p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增益与辐射方向分布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02 · ENVIRONMENT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环境准备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04 / 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627632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系统与软件要求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2066543"/>
            <a:ext cx="256032" cy="256032"/>
          </a:xfrm>
          <a:prstGeom prst="ellipse">
            <a:avLst/>
          </a:prstGeom>
          <a:solidFill>
            <a:srgbClr val="E9F1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1207" y="2052827"/>
            <a:ext cx="347472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1E5BDD"/>
                </a:solidFill>
                <a:latin typeface="Helvetica Neue"/>
                <a:ea typeface="PingFang SC"/>
                <a:cs typeface="PingFang SC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2020824"/>
            <a:ext cx="4983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Windows 10 / 11 · 64 位</a:t>
            </a:r>
          </a:p>
          <a:p>
            <a:pPr algn="l"/>
            <a:r>
              <a:rPr sz="100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建议内存 32GB 及以上，保障 6GHz 频段网格求解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66928" y="2724911"/>
            <a:ext cx="5349240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66928" y="3035808"/>
            <a:ext cx="256032" cy="256032"/>
          </a:xfrm>
          <a:prstGeom prst="ellipse">
            <a:avLst/>
          </a:prstGeom>
          <a:solidFill>
            <a:srgbClr val="E9F1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1207" y="3022091"/>
            <a:ext cx="347472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1E5BDD"/>
                </a:solidFill>
                <a:latin typeface="Helvetica Neue"/>
                <a:ea typeface="PingFang SC"/>
                <a:cs typeface="PingFang SC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7552" y="2990088"/>
            <a:ext cx="4983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Ansys AEDT 2025.1+（含 HFSS 许可）</a:t>
            </a:r>
          </a:p>
          <a:p>
            <a:pPr algn="l"/>
            <a:r>
              <a:rPr sz="100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需启用 HFSS 三维全波电磁求解模块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66928" y="3694176"/>
            <a:ext cx="5349240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66928" y="4005072"/>
            <a:ext cx="256032" cy="256032"/>
          </a:xfrm>
          <a:prstGeom prst="ellipse">
            <a:avLst/>
          </a:prstGeom>
          <a:solidFill>
            <a:srgbClr val="E9F1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1207" y="3991356"/>
            <a:ext cx="347472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1E5BDD"/>
                </a:solidFill>
                <a:latin typeface="Helvetica Neue"/>
                <a:ea typeface="PingFang SC"/>
                <a:cs typeface="PingFang SC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7552" y="3959352"/>
            <a:ext cx="4983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Python 3.10 / 3.11</a:t>
            </a:r>
          </a:p>
          <a:p>
            <a:pPr algn="l"/>
            <a:r>
              <a:rPr sz="100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与 AEDT 及 PyAEDT 版本匹配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4663440"/>
            <a:ext cx="5349240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566928" y="4974336"/>
            <a:ext cx="256032" cy="256032"/>
          </a:xfrm>
          <a:prstGeom prst="ellipse">
            <a:avLst/>
          </a:prstGeom>
          <a:solidFill>
            <a:srgbClr val="E9F1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21207" y="4960620"/>
            <a:ext cx="347472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1E5BDD"/>
                </a:solidFill>
                <a:latin typeface="Helvetica Neue"/>
                <a:ea typeface="PingFang SC"/>
                <a:cs typeface="PingFang SC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7552" y="4928616"/>
            <a:ext cx="4983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Claude Code CLI</a:t>
            </a:r>
          </a:p>
          <a:p>
            <a:pPr algn="l"/>
            <a:r>
              <a:rPr sz="100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终端自动化入口，驱动 PyAEDT 脚本执行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09360" y="1627632"/>
            <a:ext cx="5330952" cy="2084831"/>
          </a:xfrm>
          <a:prstGeom prst="rect">
            <a:avLst/>
          </a:prstGeom>
          <a:solidFill>
            <a:srgbClr val="F8FAFD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309360" y="1627632"/>
            <a:ext cx="45720" cy="2084831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65392" y="1755648"/>
            <a:ext cx="48463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terminal — 依赖安装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565392" y="2066543"/>
            <a:ext cx="4818888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65392" y="2212848"/>
            <a:ext cx="487375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1" i="0">
                <a:solidFill>
                  <a:srgbClr val="1F8F5F"/>
                </a:solidFill>
                <a:latin typeface="Consolas"/>
                <a:ea typeface="PingFang SC"/>
                <a:cs typeface="PingFang SC"/>
              </a:rPr>
              <a:t>$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pip install pyaedt pywin32 pandas matplotlib numpy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1" i="0">
                <a:solidFill>
                  <a:srgbClr val="1F8F5F"/>
                </a:solidFill>
                <a:latin typeface="Consolas"/>
                <a:ea typeface="PingFang SC"/>
                <a:cs typeface="PingFang SC"/>
              </a:rPr>
              <a:t>$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python -c "import pyaedt"</a:t>
            </a:r>
          </a:p>
          <a:p>
            <a:pPr algn="l"/>
            <a:r>
              <a:rPr sz="95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✓ 验证通过后即可进入 SOP 第一步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09360" y="3950208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依赖说明</a:t>
            </a:r>
          </a:p>
        </p:txBody>
      </p:sp>
      <p:sp>
        <p:nvSpPr>
          <p:cNvPr id="32" name="Oval 31"/>
          <p:cNvSpPr/>
          <p:nvPr/>
        </p:nvSpPr>
        <p:spPr>
          <a:xfrm>
            <a:off x="6345936" y="4407407"/>
            <a:ext cx="73152" cy="73152"/>
          </a:xfrm>
          <a:prstGeom prst="ellipse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47104" y="4325112"/>
            <a:ext cx="50932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pyaedt — 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AEDT 官方 Python API，脚本化全流程</a:t>
            </a:r>
          </a:p>
        </p:txBody>
      </p:sp>
      <p:sp>
        <p:nvSpPr>
          <p:cNvPr id="34" name="Oval 33"/>
          <p:cNvSpPr/>
          <p:nvPr/>
        </p:nvSpPr>
        <p:spPr>
          <a:xfrm>
            <a:off x="6345936" y="4809744"/>
            <a:ext cx="73152" cy="73152"/>
          </a:xfrm>
          <a:prstGeom prst="ellipse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47104" y="4727448"/>
            <a:ext cx="50932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pywin32 — 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Windows COM 进程通信组件</a:t>
            </a:r>
          </a:p>
        </p:txBody>
      </p:sp>
      <p:sp>
        <p:nvSpPr>
          <p:cNvPr id="36" name="Oval 35"/>
          <p:cNvSpPr/>
          <p:nvPr/>
        </p:nvSpPr>
        <p:spPr>
          <a:xfrm>
            <a:off x="6345936" y="5212079"/>
            <a:ext cx="73152" cy="73152"/>
          </a:xfrm>
          <a:prstGeom prst="ellipse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47104" y="5129783"/>
            <a:ext cx="509320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pandas / matplotlib / numpy — 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结果处理与绘图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742432"/>
            <a:ext cx="11091672" cy="475488"/>
          </a:xfrm>
          <a:prstGeom prst="rect">
            <a:avLst/>
          </a:prstGeom>
          <a:solidFill>
            <a:srgbClr val="F6E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48640" y="5742432"/>
            <a:ext cx="45720" cy="47548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59536" y="5852160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B28A4A"/>
                </a:solidFill>
                <a:latin typeface="PingFang SC"/>
                <a:ea typeface="PingFang SC"/>
                <a:cs typeface="PingFang SC"/>
              </a:rPr>
              <a:t>提示：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若出现 COM Server Connection Error，需以管理员身份执行 </a:t>
            </a:r>
            <a:r>
              <a:rPr sz="1000" b="1" i="0">
                <a:solidFill>
                  <a:srgbClr val="17293D"/>
                </a:solidFill>
                <a:latin typeface="Consolas"/>
                <a:ea typeface="PingFang SC"/>
                <a:cs typeface="PingFang SC"/>
              </a:rPr>
              <a:t>ansysedt.exe -register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 注册（详见 06 · 常见问题排查）。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03 · SOP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仿真 SOP：CAD 处理与材料设置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05 /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627632"/>
            <a:ext cx="5486400" cy="449884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627632"/>
            <a:ext cx="5486400" cy="5029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1627632"/>
            <a:ext cx="45720" cy="502920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737360"/>
            <a:ext cx="50292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STEP 01 · CAD 模型清理</a:t>
            </a:r>
          </a:p>
        </p:txBody>
      </p:sp>
      <p:sp>
        <p:nvSpPr>
          <p:cNvPr id="14" name="Oval 13"/>
          <p:cNvSpPr/>
          <p:nvPr/>
        </p:nvSpPr>
        <p:spPr>
          <a:xfrm>
            <a:off x="859536" y="2459736"/>
            <a:ext cx="82296" cy="82296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8992" y="2350008"/>
            <a:ext cx="4718304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模型修复与简化</a:t>
            </a:r>
          </a:p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使用 Discovery / SpaceClaim 处理导入模型</a:t>
            </a:r>
          </a:p>
        </p:txBody>
      </p:sp>
      <p:sp>
        <p:nvSpPr>
          <p:cNvPr id="16" name="Oval 15"/>
          <p:cNvSpPr/>
          <p:nvPr/>
        </p:nvSpPr>
        <p:spPr>
          <a:xfrm>
            <a:off x="859536" y="3191256"/>
            <a:ext cx="82296" cy="82296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8992" y="3081528"/>
            <a:ext cx="4718304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删除非辐射细节</a:t>
            </a:r>
          </a:p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螺丝、小额倒角、装饰件等不影响辐射性能的特征</a:t>
            </a:r>
          </a:p>
        </p:txBody>
      </p:sp>
      <p:sp>
        <p:nvSpPr>
          <p:cNvPr id="18" name="Oval 17"/>
          <p:cNvSpPr/>
          <p:nvPr/>
        </p:nvSpPr>
        <p:spPr>
          <a:xfrm>
            <a:off x="859536" y="3922776"/>
            <a:ext cx="82296" cy="82296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78992" y="3813048"/>
            <a:ext cx="4718304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对象分类管理</a:t>
            </a:r>
          </a:p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ABS+PC 外壳 / 锂电池 / PCB 参考地 / 金属天线弹片与 FPC</a:t>
            </a:r>
          </a:p>
        </p:txBody>
      </p:sp>
      <p:sp>
        <p:nvSpPr>
          <p:cNvPr id="20" name="Oval 19"/>
          <p:cNvSpPr/>
          <p:nvPr/>
        </p:nvSpPr>
        <p:spPr>
          <a:xfrm>
            <a:off x="859536" y="4654296"/>
            <a:ext cx="82296" cy="82296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78992" y="4544568"/>
            <a:ext cx="4718304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导出 STEP 中性格式</a:t>
            </a:r>
          </a:p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清理后的模型导出 STEP，供 HFSS 直接导入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41248" y="5413248"/>
            <a:ext cx="4901184" cy="475488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1248" y="5413248"/>
            <a:ext cx="45720" cy="47548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60704" y="5522976"/>
            <a:ext cx="45720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28A4A"/>
                </a:solidFill>
                <a:latin typeface="PingFang SC"/>
                <a:ea typeface="PingFang SC"/>
                <a:cs typeface="PingFang SC"/>
              </a:rPr>
              <a:t>目的：</a:t>
            </a:r>
            <a:r>
              <a:rPr sz="100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降低网格量、缩短求解时间，同时完整保留辐射主体特征。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63640" y="1627632"/>
            <a:ext cx="5376672" cy="449884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63640" y="1627632"/>
            <a:ext cx="5376672" cy="5029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63640" y="1627632"/>
            <a:ext cx="45720" cy="502920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37960" y="1737360"/>
            <a:ext cx="48463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STEP 02 · 材料参数设置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6537960" y="2340864"/>
          <a:ext cx="4663440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8720"/>
                <a:gridCol w="1280160"/>
                <a:gridCol w="1051560"/>
                <a:gridCol w="1143000"/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对象</a:t>
                      </a:r>
                    </a:p>
                  </a:txBody>
                  <a:tcPr anchor="ctr" marL="109728" marR="54864" marT="18288" marB="18288">
                    <a:solidFill>
                      <a:srgbClr val="1729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材料</a:t>
                      </a:r>
                    </a:p>
                  </a:txBody>
                  <a:tcPr anchor="ctr" marL="109728" marR="54864" marT="18288" marB="18288">
                    <a:solidFill>
                      <a:srgbClr val="1729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Dk (εr)</a:t>
                      </a:r>
                    </a:p>
                  </a:txBody>
                  <a:tcPr anchor="ctr" marL="109728" marR="54864" marT="18288" marB="18288">
                    <a:solidFill>
                      <a:srgbClr val="1729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Df (tanδ)</a:t>
                      </a:r>
                    </a:p>
                  </a:txBody>
                  <a:tcPr anchor="ctr" marL="109728" marR="54864" marT="18288" marB="18288">
                    <a:solidFill>
                      <a:srgbClr val="17293D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耳机外壳</a:t>
                      </a:r>
                    </a:p>
                  </a:txBody>
                  <a:tcPr anchor="ctr" marL="109728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ABS + PC</a:t>
                      </a:r>
                    </a:p>
                  </a:txBody>
                  <a:tcPr anchor="ctr" marL="109728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2.8</a:t>
                      </a:r>
                    </a:p>
                  </a:txBody>
                  <a:tcPr anchor="ctr" marL="109728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0.005</a:t>
                      </a:r>
                    </a:p>
                  </a:txBody>
                  <a:tcPr anchor="ctr" marL="109728" marR="54864" marT="18288" marB="18288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PCB 基板</a:t>
                      </a:r>
                    </a:p>
                  </a:txBody>
                  <a:tcPr anchor="ctr" marL="109728" marR="54864" marT="18288" marB="18288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FR4</a:t>
                      </a:r>
                    </a:p>
                  </a:txBody>
                  <a:tcPr anchor="ctr" marL="109728" marR="54864" marT="18288" marB="18288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4.4</a:t>
                      </a:r>
                    </a:p>
                  </a:txBody>
                  <a:tcPr anchor="ctr" marL="109728" marR="54864" marT="18288" marB="18288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0.02</a:t>
                      </a:r>
                    </a:p>
                  </a:txBody>
                  <a:tcPr anchor="ctr" marL="109728" marR="54864" marT="18288" marB="18288">
                    <a:solidFill>
                      <a:srgbClr val="F7F9F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天线 / 弹片</a:t>
                      </a:r>
                    </a:p>
                  </a:txBody>
                  <a:tcPr anchor="ctr" marL="109728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Copper / PEC</a:t>
                      </a:r>
                    </a:p>
                  </a:txBody>
                  <a:tcPr anchor="ctr" marL="109728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—</a:t>
                      </a:r>
                    </a:p>
                  </a:txBody>
                  <a:tcPr anchor="ctr" marL="109728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—</a:t>
                      </a:r>
                    </a:p>
                  </a:txBody>
                  <a:tcPr anchor="ctr" marL="109728" marR="54864" marT="18288" marB="18288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Oval 29"/>
          <p:cNvSpPr/>
          <p:nvPr/>
        </p:nvSpPr>
        <p:spPr>
          <a:xfrm>
            <a:off x="6537960" y="4215383"/>
            <a:ext cx="73152" cy="73152"/>
          </a:xfrm>
          <a:prstGeom prst="ellipse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757416" y="4123944"/>
            <a:ext cx="462686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初步仿真可将金属件设为 PEC（理想导体），加快迭代</a:t>
            </a:r>
          </a:p>
        </p:txBody>
      </p:sp>
      <p:sp>
        <p:nvSpPr>
          <p:cNvPr id="32" name="Oval 31"/>
          <p:cNvSpPr/>
          <p:nvPr/>
        </p:nvSpPr>
        <p:spPr>
          <a:xfrm>
            <a:off x="6537960" y="4654295"/>
            <a:ext cx="73152" cy="73152"/>
          </a:xfrm>
          <a:prstGeom prst="ellipse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57416" y="4562855"/>
            <a:ext cx="462686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最终验证改用 Copper（含趋肤损耗），结果更贴近实测</a:t>
            </a:r>
          </a:p>
        </p:txBody>
      </p:sp>
      <p:sp>
        <p:nvSpPr>
          <p:cNvPr id="34" name="Oval 33"/>
          <p:cNvSpPr/>
          <p:nvPr/>
        </p:nvSpPr>
        <p:spPr>
          <a:xfrm>
            <a:off x="6537960" y="5093207"/>
            <a:ext cx="73152" cy="73152"/>
          </a:xfrm>
          <a:prstGeom prst="ellipse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757416" y="5001768"/>
            <a:ext cx="462686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介质参数以供应商实测数据为准，避免引入系统偏差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03 · SOP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仿真 SOP：端口、边界与求解设置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06 /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627632"/>
            <a:ext cx="5486400" cy="449884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627632"/>
            <a:ext cx="5486400" cy="5029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1627632"/>
            <a:ext cx="45720" cy="502920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737360"/>
            <a:ext cx="50292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STEP 03 · 端口与边界条件</a:t>
            </a:r>
          </a:p>
        </p:txBody>
      </p:sp>
      <p:sp>
        <p:nvSpPr>
          <p:cNvPr id="14" name="Oval 13"/>
          <p:cNvSpPr/>
          <p:nvPr/>
        </p:nvSpPr>
        <p:spPr>
          <a:xfrm>
            <a:off x="859536" y="2459736"/>
            <a:ext cx="82296" cy="82296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8992" y="2350008"/>
            <a:ext cx="4718304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50Ω 集总端口（Lumped Port）</a:t>
            </a:r>
          </a:p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置于天线馈点与 PCB 参考地之间，阻抗 50Ω</a:t>
            </a:r>
          </a:p>
        </p:txBody>
      </p:sp>
      <p:sp>
        <p:nvSpPr>
          <p:cNvPr id="16" name="Oval 15"/>
          <p:cNvSpPr/>
          <p:nvPr/>
        </p:nvSpPr>
        <p:spPr>
          <a:xfrm>
            <a:off x="859536" y="3246120"/>
            <a:ext cx="82296" cy="82296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8992" y="3136392"/>
            <a:ext cx="4718304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空气盒 Air Box</a:t>
            </a:r>
          </a:p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包围整机，为辐射场提供计算空间</a:t>
            </a:r>
          </a:p>
        </p:txBody>
      </p:sp>
      <p:sp>
        <p:nvSpPr>
          <p:cNvPr id="18" name="Oval 17"/>
          <p:cNvSpPr/>
          <p:nvPr/>
        </p:nvSpPr>
        <p:spPr>
          <a:xfrm>
            <a:off x="859536" y="4032504"/>
            <a:ext cx="82296" cy="82296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78992" y="3922776"/>
            <a:ext cx="4718304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Radiation 辐射边界</a:t>
            </a:r>
          </a:p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空气盒外表面设为辐射边界，模拟开放自由空间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1248" y="4956048"/>
            <a:ext cx="4901184" cy="896112"/>
          </a:xfrm>
          <a:prstGeom prst="rect">
            <a:avLst/>
          </a:prstGeom>
          <a:solidFill>
            <a:srgbClr val="E9F1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41248" y="4956048"/>
            <a:ext cx="45720" cy="896112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78992" y="5120640"/>
            <a:ext cx="4526280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空气盒尺寸 ≥ λ/4 @ 2.4 GHz</a:t>
            </a:r>
          </a:p>
          <a:p>
            <a:pPr algn="l"/>
            <a:r>
              <a:rPr sz="1000" b="0" i="0">
                <a:solidFill>
                  <a:srgbClr val="46586B"/>
                </a:solidFill>
                <a:latin typeface="Helvetica Neue"/>
                <a:ea typeface="PingFang SC"/>
                <a:cs typeface="PingFang SC"/>
              </a:rPr>
              <a:t>λ/4 = 3×10⁸ / (4 × 2.4×10⁹) ≈ 31.25 mm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63640" y="1627632"/>
            <a:ext cx="5376672" cy="449884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63640" y="1627632"/>
            <a:ext cx="5376672" cy="5029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63640" y="1627632"/>
            <a:ext cx="45720" cy="502920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37960" y="1737360"/>
            <a:ext cx="48463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STEP 04 · 网格与求解设置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7960" y="2359152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自适应中心频率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5320" y="2340864"/>
            <a:ext cx="31089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6.0 GHz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537960" y="2724912"/>
            <a:ext cx="4846320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37960" y="2907792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自适应迭代次数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75320" y="2889504"/>
            <a:ext cx="31089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MaxPasses 12–15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537960" y="3273552"/>
            <a:ext cx="4846320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37960" y="3456432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收敛判据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75320" y="3438144"/>
            <a:ext cx="31089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MaxDeltaS &lt; 0.02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537960" y="3822192"/>
            <a:ext cx="4846320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537960" y="4005072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扫频方式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5320" y="3986784"/>
            <a:ext cx="31089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Interpolating 插值扫频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6537960" y="4370832"/>
            <a:ext cx="4846320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537960" y="4553712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扫频范围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75320" y="4535424"/>
            <a:ext cx="31089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2.0–7.2 GHz · 521 点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37960" y="5285232"/>
            <a:ext cx="48463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B28A4A"/>
                </a:solidFill>
                <a:latin typeface="PingFang SC"/>
                <a:ea typeface="PingFang SC"/>
                <a:cs typeface="PingFang SC"/>
              </a:rPr>
              <a:t>说明：</a:t>
            </a:r>
            <a:r>
              <a:rPr sz="100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以最高频段 6.0GHz 自适应求解，保证高频网格精度并覆盖低频。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04 · SCRIPT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PyAEDT 自动化脚本：建模 · 边界 · 端口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07 /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627632"/>
            <a:ext cx="11091672" cy="4041648"/>
          </a:xfrm>
          <a:prstGeom prst="rect">
            <a:avLst/>
          </a:prstGeom>
          <a:solidFill>
            <a:srgbClr val="F8FAFD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627632"/>
            <a:ext cx="45720" cy="40416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746504"/>
            <a:ext cx="10634472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7293D"/>
                </a:solidFill>
                <a:latin typeface="Consolas"/>
                <a:ea typeface="PingFang SC"/>
                <a:cs typeface="PingFang SC"/>
              </a:rPr>
              <a:t>tws_antenna_sim.py — Part 1 / 2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04672" y="2048256"/>
            <a:ext cx="10579608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04672" y="2157984"/>
            <a:ext cx="1057960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1  </a:t>
            </a:r>
            <a:r>
              <a:rPr sz="1050" b="1" i="0">
                <a:solidFill>
                  <a:srgbClr val="1E5BDD"/>
                </a:solidFill>
                <a:latin typeface="Consolas"/>
                <a:ea typeface="PingFang SC"/>
                <a:cs typeface="PingFang SC"/>
              </a:rPr>
              <a:t>from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pyaedt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50" b="1" i="0">
                <a:solidFill>
                  <a:srgbClr val="1E5BDD"/>
                </a:solidFill>
                <a:latin typeface="Consolas"/>
                <a:ea typeface="PingFang SC"/>
                <a:cs typeface="PingFang SC"/>
              </a:rPr>
              <a:t>import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2  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3  </a:t>
            </a:r>
            <a:r>
              <a:rPr sz="1050" b="1" i="1">
                <a:solidFill>
                  <a:srgbClr val="94A3B4"/>
                </a:solidFill>
                <a:latin typeface="Consolas"/>
                <a:ea typeface="PingFang SC"/>
                <a:cs typeface="PingFang SC"/>
              </a:rPr>
              <a:t># 1. 初始化并连接 Ansys AEDT 2025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4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specified_version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"2025.1"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5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      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solution_type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"Terminal"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6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      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new_desktop_session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50" b="1" i="0">
                <a:solidFill>
                  <a:srgbClr val="1E5BDD"/>
                </a:solidFill>
                <a:latin typeface="Consolas"/>
                <a:ea typeface="PingFang SC"/>
                <a:cs typeface="PingFang SC"/>
              </a:rPr>
              <a:t>True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7  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8  </a:t>
            </a:r>
            <a:r>
              <a:rPr sz="1050" b="1" i="1">
                <a:solidFill>
                  <a:srgbClr val="94A3B4"/>
                </a:solidFill>
                <a:latin typeface="Consolas"/>
                <a:ea typeface="PingFang SC"/>
                <a:cs typeface="PingFang SC"/>
              </a:rPr>
              <a:t># 2. 导入耳机 3D CAD 模型 (STEP)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9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modeler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import_3d_cad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10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10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r"C:\models\TWS_Earphone_Model.step"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11  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12  </a:t>
            </a:r>
            <a:r>
              <a:rPr sz="1050" b="1" i="1">
                <a:solidFill>
                  <a:srgbClr val="94A3B4"/>
                </a:solidFill>
                <a:latin typeface="Consolas"/>
                <a:ea typeface="PingFang SC"/>
                <a:cs typeface="PingFang SC"/>
              </a:rPr>
              <a:t># 3. 创建辐射边界 (Air Box)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13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create_open_region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frequency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"2.4GHz"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14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                  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boundary_type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"Radiation"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15  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16  </a:t>
            </a:r>
            <a:r>
              <a:rPr sz="1050" b="1" i="1">
                <a:solidFill>
                  <a:srgbClr val="94A3B4"/>
                </a:solidFill>
                <a:latin typeface="Consolas"/>
                <a:ea typeface="PingFang SC"/>
                <a:cs typeface="PingFang SC"/>
              </a:rPr>
              <a:t># 4. 创建 50Ω 集总端口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17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create_lumped_port_to_sheet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18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sheet_name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"Port_Sheet"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10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19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portname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"Port1"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impedance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50" b="0" i="0">
                <a:solidFill>
                  <a:srgbClr val="B26A00"/>
                </a:solidFill>
                <a:latin typeface="Consolas"/>
                <a:ea typeface="PingFang SC"/>
                <a:cs typeface="PingFang SC"/>
              </a:rPr>
              <a:t>50</a:t>
            </a:r>
            <a:r>
              <a:rPr sz="10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5797296"/>
            <a:ext cx="11091672" cy="475488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5797296"/>
            <a:ext cx="45720" cy="47548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9536" y="5888736"/>
            <a:ext cx="105613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B28A4A"/>
                </a:solidFill>
                <a:latin typeface="PingFang SC"/>
                <a:ea typeface="PingFang SC"/>
                <a:cs typeface="PingFang SC"/>
              </a:rPr>
              <a:t>说明：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脚本通过 PyAEDT 以 Terminal 求解类型连接 AEDT 2025.1，依次完成 CAD 导入、辐射边界创建与 50Ω 集总端口设置。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04 · SCRIPT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PyAEDT 自动化脚本：求解 · 扫频 · 导出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08 /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627632"/>
            <a:ext cx="11091672" cy="4041648"/>
          </a:xfrm>
          <a:prstGeom prst="rect">
            <a:avLst/>
          </a:prstGeom>
          <a:solidFill>
            <a:srgbClr val="F8FAFD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627632"/>
            <a:ext cx="45720" cy="40416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746504"/>
            <a:ext cx="10634472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7293D"/>
                </a:solidFill>
                <a:latin typeface="Consolas"/>
                <a:ea typeface="PingFang SC"/>
                <a:cs typeface="PingFang SC"/>
              </a:rPr>
              <a:t>tws_antenna_sim.py — Part 2 / 2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04672" y="2048256"/>
            <a:ext cx="10579608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04672" y="2157984"/>
            <a:ext cx="1057960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1  </a:t>
            </a:r>
            <a:r>
              <a:rPr sz="1000" b="1" i="1">
                <a:solidFill>
                  <a:srgbClr val="94A3B4"/>
                </a:solidFill>
                <a:latin typeface="Consolas"/>
                <a:ea typeface="PingFang SC"/>
                <a:cs typeface="PingFang SC"/>
              </a:rPr>
              <a:t># 5. 求解 Setup：中心 6.0GHz，自适应 12 次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2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setup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create_setup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"TWS_Setup_6G"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3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setup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props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[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"Frequency"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]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"6.0GHz"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4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setup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props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[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"MaximumPasses"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]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00" b="0" i="0">
                <a:solidFill>
                  <a:srgbClr val="B26A00"/>
                </a:solidFill>
                <a:latin typeface="Consolas"/>
                <a:ea typeface="PingFang SC"/>
                <a:cs typeface="PingFang SC"/>
              </a:rPr>
              <a:t>12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5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setup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props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[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"MaxDeltaS"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]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00" b="0" i="0">
                <a:solidFill>
                  <a:srgbClr val="B26A00"/>
                </a:solidFill>
                <a:latin typeface="Consolas"/>
                <a:ea typeface="PingFang SC"/>
                <a:cs typeface="PingFang SC"/>
              </a:rPr>
              <a:t>0.02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6  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7  </a:t>
            </a:r>
            <a:r>
              <a:rPr sz="1000" b="1" i="1">
                <a:solidFill>
                  <a:srgbClr val="94A3B4"/>
                </a:solidFill>
                <a:latin typeface="Consolas"/>
                <a:ea typeface="PingFang SC"/>
                <a:cs typeface="PingFang SC"/>
              </a:rPr>
              <a:t># 6. 宽带扫频 2.0–7.2GHz，521 点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8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create_frequency_sweep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9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setupname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"TWS_Setup_6G"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10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sweepname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"Wideband_Sweep"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11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start_frequency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"2.0GHz"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12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stop_frequency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"7.2GHz"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13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num_of_freq_points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00" b="0" i="0">
                <a:solidFill>
                  <a:srgbClr val="B26A00"/>
                </a:solidFill>
                <a:latin typeface="Consolas"/>
                <a:ea typeface="PingFang SC"/>
                <a:cs typeface="PingFang SC"/>
              </a:rPr>
              <a:t>521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14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sweep_type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"Interpolating"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15  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16  </a:t>
            </a:r>
            <a:r>
              <a:rPr sz="1000" b="1" i="1">
                <a:solidFill>
                  <a:srgbClr val="94A3B4"/>
                </a:solidFill>
                <a:latin typeface="Consolas"/>
                <a:ea typeface="PingFang SC"/>
                <a:cs typeface="PingFang SC"/>
              </a:rPr>
              <a:t># 7. 求解并导出 S11 / 效率数据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17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analyze_setup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"TWS_Setup_6G"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18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s11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post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get_solution_data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19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"dB(S(Port1,Port1))"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"TWS_Setup_6G : Wideband_Sweep"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  <a:p>
            <a:pPr algn="l">
              <a:lnSpc>
                <a:spcPct val="122000"/>
              </a:lnSpc>
            </a:pPr>
            <a:r>
              <a:rPr sz="100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20  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s11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export_data_to_csv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  <a:r>
              <a:rPr sz="100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r"C:\results\TWS_S11_Results.csv"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5797296"/>
            <a:ext cx="11091672" cy="475488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5797296"/>
            <a:ext cx="45720" cy="47548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9536" y="5888736"/>
            <a:ext cx="105613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B28A4A"/>
                </a:solidFill>
                <a:latin typeface="PingFang SC"/>
                <a:ea typeface="PingFang SC"/>
                <a:cs typeface="PingFang SC"/>
              </a:rPr>
              <a:t>说明：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以 6.0GHz 自适应求解保证高频网格精度；Interpolating 扫频 2.0–7.2GHz 共 521 点覆盖全部目标频段；结果自动导出 CSV 供报告使用。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04 · PARAMETRICS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天线长度扫参：Optimetrics 参数化设计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09 /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627632"/>
            <a:ext cx="5989320" cy="4041648"/>
          </a:xfrm>
          <a:prstGeom prst="rect">
            <a:avLst/>
          </a:prstGeom>
          <a:solidFill>
            <a:srgbClr val="F8FAFD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627632"/>
            <a:ext cx="45720" cy="40416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746504"/>
            <a:ext cx="55321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7293D"/>
                </a:solidFill>
                <a:latin typeface="Consolas"/>
                <a:ea typeface="PingFang SC"/>
                <a:cs typeface="PingFang SC"/>
              </a:rPr>
              <a:t>tws_param_sweep.py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04672" y="2048256"/>
            <a:ext cx="5477256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04672" y="2157984"/>
            <a:ext cx="5477256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1  </a:t>
            </a:r>
            <a:r>
              <a:rPr sz="950" b="1" i="1">
                <a:solidFill>
                  <a:srgbClr val="94A3B4"/>
                </a:solidFill>
                <a:latin typeface="Consolas"/>
                <a:ea typeface="PingFang SC"/>
                <a:cs typeface="PingFang SC"/>
              </a:rPr>
              <a:t># 1. 定义设计变量：天线弹片长度（CAD 参数化）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2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[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"ant_len"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]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"10.5mm"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3  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4  </a:t>
            </a:r>
            <a:r>
              <a:rPr sz="950" b="1" i="1">
                <a:solidFill>
                  <a:srgbClr val="94A3B4"/>
                </a:solidFill>
                <a:latin typeface="Consolas"/>
                <a:ea typeface="PingFang SC"/>
                <a:cs typeface="PingFang SC"/>
              </a:rPr>
              <a:t># 2. 扫参：8–12 mm，步长 0.5 mm（9 个设计点）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5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sweep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parametrics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add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6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variable_name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"ant_len"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7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start_value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"8mm"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end_value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"12mm"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8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step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"0.5mm"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setupname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"TWS_Setup_6G"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 9  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10  </a:t>
            </a:r>
            <a:r>
              <a:rPr sz="950" b="1" i="1">
                <a:solidFill>
                  <a:srgbClr val="94A3B4"/>
                </a:solidFill>
                <a:latin typeface="Consolas"/>
                <a:ea typeface="PingFang SC"/>
                <a:cs typeface="PingFang SC"/>
              </a:rPr>
              <a:t># 3. 批量求解全部参数组合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11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analyze_setup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sweep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name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12  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13  </a:t>
            </a:r>
            <a:r>
              <a:rPr sz="950" b="1" i="1">
                <a:solidFill>
                  <a:srgbClr val="94A3B4"/>
                </a:solidFill>
                <a:latin typeface="Consolas"/>
                <a:ea typeface="PingFang SC"/>
                <a:cs typeface="PingFang SC"/>
              </a:rPr>
              <a:t># 4. 逐长度提取 S11 峰值 → 选出最优长度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14  </a:t>
            </a:r>
            <a:r>
              <a:rPr sz="950" b="1" i="0">
                <a:solidFill>
                  <a:srgbClr val="1E5BDD"/>
                </a:solidFill>
                <a:latin typeface="Consolas"/>
                <a:ea typeface="PingFang SC"/>
                <a:cs typeface="PingFang SC"/>
              </a:rPr>
              <a:t>for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L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1" i="0">
                <a:solidFill>
                  <a:srgbClr val="1E5BDD"/>
                </a:solidFill>
                <a:latin typeface="Consolas"/>
                <a:ea typeface="PingFang SC"/>
                <a:cs typeface="PingFang SC"/>
              </a:rPr>
              <a:t>in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[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"8mm"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"8.5mm"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"9mm"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"9.5mm"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"10mm"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15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      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"10.5mm"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"11mm"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"11.5mm"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"12mm"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]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: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16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s11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hfss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post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.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get_solution_data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(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17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    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"dB(S(Port1,Port1))"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18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    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"TWS_Setup_6G : Wideband_Sweep"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,</a:t>
            </a:r>
          </a:p>
          <a:p>
            <a:pPr algn="l">
              <a:lnSpc>
                <a:spcPct val="122000"/>
              </a:lnSpc>
            </a:pPr>
            <a:r>
              <a:rPr sz="950" b="0" i="0">
                <a:solidFill>
                  <a:srgbClr val="C3CDD8"/>
                </a:solidFill>
                <a:latin typeface="Consolas"/>
                <a:ea typeface="PingFang SC"/>
                <a:cs typeface="PingFang SC"/>
              </a:rPr>
              <a:t>19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      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variations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=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{</a:t>
            </a:r>
            <a:r>
              <a:rPr sz="950" b="0" i="0">
                <a:solidFill>
                  <a:srgbClr val="1F7A4D"/>
                </a:solidFill>
                <a:latin typeface="Consolas"/>
                <a:ea typeface="PingFang SC"/>
                <a:cs typeface="PingFang SC"/>
              </a:rPr>
              <a:t>"ant_len"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: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[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L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]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}</a:t>
            </a:r>
            <a:r>
              <a:rPr sz="95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1700784"/>
            <a:ext cx="47548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扫参结果 · S11 峰值随长度变化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6812280" y="2066543"/>
          <a:ext cx="4754879" cy="3227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519"/>
                <a:gridCol w="1554480"/>
                <a:gridCol w="1325880"/>
              </a:tblGrid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天线长度 L (mm)</a:t>
                      </a:r>
                    </a:p>
                  </a:txBody>
                  <a:tcPr anchor="ctr" marL="109728" marR="54864" marT="9144" marB="9144">
                    <a:solidFill>
                      <a:srgbClr val="1729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S11 峰值 (dB)</a:t>
                      </a:r>
                    </a:p>
                  </a:txBody>
                  <a:tcPr anchor="ctr" marL="109728" marR="54864" marT="9144" marB="9144">
                    <a:solidFill>
                      <a:srgbClr val="1729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谐振频点 (GHz)</a:t>
                      </a:r>
                    </a:p>
                  </a:txBody>
                  <a:tcPr anchor="ctr" marL="109728" marR="54864" marT="9144" marB="9144">
                    <a:solidFill>
                      <a:srgbClr val="17293D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8.0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−12.1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3.17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8.5</a:t>
                      </a:r>
                    </a:p>
                  </a:txBody>
                  <a:tcPr anchor="ctr" marL="109728" marR="54864" marT="9144" marB="9144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−13.8</a:t>
                      </a:r>
                    </a:p>
                  </a:txBody>
                  <a:tcPr anchor="ctr" marL="109728" marR="54864" marT="9144" marB="9144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2.99</a:t>
                      </a:r>
                    </a:p>
                  </a:txBody>
                  <a:tcPr anchor="ctr" marL="109728" marR="54864" marT="9144" marB="9144">
                    <a:solidFill>
                      <a:srgbClr val="F7F9FC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9.0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−15.4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2.84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9.5</a:t>
                      </a:r>
                    </a:p>
                  </a:txBody>
                  <a:tcPr anchor="ctr" marL="109728" marR="54864" marT="9144" marB="9144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−16.9</a:t>
                      </a:r>
                    </a:p>
                  </a:txBody>
                  <a:tcPr anchor="ctr" marL="109728" marR="54864" marT="9144" marB="9144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2.69</a:t>
                      </a:r>
                    </a:p>
                  </a:txBody>
                  <a:tcPr anchor="ctr" marL="109728" marR="54864" marT="9144" marB="9144">
                    <a:solidFill>
                      <a:srgbClr val="F7F9FC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10.0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−18.0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2.57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B28A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10.5  ★</a:t>
                      </a:r>
                    </a:p>
                  </a:txBody>
                  <a:tcPr anchor="ctr" marL="109728" marR="54864" marT="9144" marB="9144">
                    <a:solidFill>
                      <a:srgbClr val="F6EF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B28A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−18.5</a:t>
                      </a:r>
                    </a:p>
                  </a:txBody>
                  <a:tcPr anchor="ctr" marL="109728" marR="54864" marT="9144" marB="9144">
                    <a:solidFill>
                      <a:srgbClr val="F6EF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B28A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2.45</a:t>
                      </a:r>
                    </a:p>
                  </a:txBody>
                  <a:tcPr anchor="ctr" marL="109728" marR="54864" marT="9144" marB="9144">
                    <a:solidFill>
                      <a:srgbClr val="F6EFE3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11.0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−17.8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2.34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11.5</a:t>
                      </a:r>
                    </a:p>
                  </a:txBody>
                  <a:tcPr anchor="ctr" marL="109728" marR="54864" marT="9144" marB="9144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−16.3</a:t>
                      </a:r>
                    </a:p>
                  </a:txBody>
                  <a:tcPr anchor="ctr" marL="109728" marR="54864" marT="9144" marB="9144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2.25</a:t>
                      </a:r>
                    </a:p>
                  </a:txBody>
                  <a:tcPr anchor="ctr" marL="109728" marR="54864" marT="9144" marB="9144">
                    <a:solidFill>
                      <a:srgbClr val="F7F9FC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12.0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−14.6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2.16</a:t>
                      </a:r>
                    </a:p>
                  </a:txBody>
                  <a:tcPr anchor="ctr" marL="109728" marR="54864" marT="9144" marB="9144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548640" y="5852160"/>
            <a:ext cx="11091672" cy="4572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5852160"/>
            <a:ext cx="45720" cy="457200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9536" y="5934456"/>
            <a:ext cx="105613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B28A4A"/>
                </a:solidFill>
                <a:latin typeface="PingFang SC"/>
                <a:ea typeface="PingFang SC"/>
                <a:cs typeface="PingFang SC"/>
              </a:rPr>
              <a:t>最优：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L = 10.5 mm → S11 −18.5 dB @ 2.45 GHz，谐振精确落在蓝牙频段中心；f₀ 近似与 L 成反比（λ/4 谐振规律，折弯走线与介电加载使等效波长缩短），可按此规律二次微调。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05 · HIGHLIGHTS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方案亮点与关键指标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10 /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664208"/>
            <a:ext cx="2542032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664208"/>
            <a:ext cx="45720" cy="1920240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8096" y="1847088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迭代效率提升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" y="2157984"/>
            <a:ext cx="214884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300%</a:t>
            </a:r>
            <a:r>
              <a:rPr sz="1200" b="1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 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2962656"/>
            <a:ext cx="21488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单轮仿真周期：天级 → 小时级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56432" y="1664208"/>
            <a:ext cx="2542032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456432" y="1664208"/>
            <a:ext cx="45720" cy="1920240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75888" y="1847088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S11 峰值 @ 2.45GHz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75888" y="2157984"/>
            <a:ext cx="214884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−18.5</a:t>
            </a:r>
            <a:r>
              <a:rPr sz="1200" b="1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 dB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75888" y="2962656"/>
            <a:ext cx="21488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阻抗匹配良好，回波损耗充足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64224" y="1664208"/>
            <a:ext cx="2542032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64224" y="1664208"/>
            <a:ext cx="45720" cy="1920240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83680" y="1847088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−10dB 带宽（2.4G）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0" y="2157984"/>
            <a:ext cx="214884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2.38–2.52</a:t>
            </a:r>
            <a:r>
              <a:rPr sz="1200" b="1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 GHz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2962656"/>
            <a:ext cx="21488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完整覆盖蓝牙 2400–2483.5 MHz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272016" y="1664208"/>
            <a:ext cx="2542032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272016" y="1664208"/>
            <a:ext cx="45720" cy="1920240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491472" y="1847088"/>
            <a:ext cx="2148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5G / 6E 频段 S11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91472" y="2157984"/>
            <a:ext cx="214884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&lt; −10</a:t>
            </a:r>
            <a:r>
              <a:rPr sz="1200" b="1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 dB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91472" y="2962656"/>
            <a:ext cx="21488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带内全带达标，频点 &lt; −12 dB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3913632"/>
            <a:ext cx="10972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频段覆盖与扫频范围</a:t>
            </a:r>
            <a:r>
              <a:rPr sz="100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   2.0–7.2 GHz · Interpolating · 521 点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868680" y="5138928"/>
            <a:ext cx="10424160" cy="0"/>
          </a:xfrm>
          <a:prstGeom prst="line">
            <a:avLst/>
          </a:prstGeom>
          <a:ln w="13970">
            <a:solidFill>
              <a:srgbClr val="C9D3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868680" y="5138928"/>
            <a:ext cx="0" cy="64008"/>
          </a:xfrm>
          <a:prstGeom prst="line">
            <a:avLst/>
          </a:prstGeom>
          <a:ln w="12700">
            <a:solidFill>
              <a:srgbClr val="C9D3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94359" y="5266944"/>
            <a:ext cx="5486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2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2873326" y="5138928"/>
            <a:ext cx="0" cy="64008"/>
          </a:xfrm>
          <a:prstGeom prst="line">
            <a:avLst/>
          </a:prstGeom>
          <a:ln w="12700">
            <a:solidFill>
              <a:srgbClr val="C9D3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599006" y="5266944"/>
            <a:ext cx="5486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3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4877972" y="5138928"/>
            <a:ext cx="0" cy="64008"/>
          </a:xfrm>
          <a:prstGeom prst="line">
            <a:avLst/>
          </a:prstGeom>
          <a:ln w="12700">
            <a:solidFill>
              <a:srgbClr val="C9D3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603652" y="5266944"/>
            <a:ext cx="5486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4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6882618" y="5138928"/>
            <a:ext cx="0" cy="64008"/>
          </a:xfrm>
          <a:prstGeom prst="line">
            <a:avLst/>
          </a:prstGeom>
          <a:ln w="12700">
            <a:solidFill>
              <a:srgbClr val="C9D3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608298" y="5266944"/>
            <a:ext cx="5486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5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8887264" y="5138928"/>
            <a:ext cx="0" cy="64008"/>
          </a:xfrm>
          <a:prstGeom prst="line">
            <a:avLst/>
          </a:prstGeom>
          <a:ln w="12700">
            <a:solidFill>
              <a:srgbClr val="C9D3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612944" y="5266944"/>
            <a:ext cx="5486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6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10891910" y="5138928"/>
            <a:ext cx="0" cy="64008"/>
          </a:xfrm>
          <a:prstGeom prst="line">
            <a:avLst/>
          </a:prstGeom>
          <a:ln w="12700">
            <a:solidFill>
              <a:srgbClr val="C9D3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0617590" y="5266944"/>
            <a:ext cx="5486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356848" y="5266944"/>
            <a:ext cx="4572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GHz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590352" y="4718304"/>
            <a:ext cx="320743" cy="292608"/>
          </a:xfrm>
          <a:prstGeom prst="roundRect">
            <a:avLst>
              <a:gd name="adj" fmla="val 35000"/>
            </a:avLst>
          </a:prstGeom>
          <a:solidFill>
            <a:srgbClr val="E9F1FD"/>
          </a:solidFill>
          <a:ln w="11430">
            <a:solidFill>
              <a:srgbClr val="D4E2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87432" y="4407408"/>
            <a:ext cx="1326583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蓝牙 2.4G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183315" y="4718304"/>
            <a:ext cx="1403252" cy="292608"/>
          </a:xfrm>
          <a:prstGeom prst="roundRect">
            <a:avLst>
              <a:gd name="adj" fmla="val 35000"/>
            </a:avLst>
          </a:prstGeom>
          <a:solidFill>
            <a:srgbClr val="E9F1FD"/>
          </a:solidFill>
          <a:ln w="11430">
            <a:solidFill>
              <a:srgbClr val="D4E2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680395" y="4407408"/>
            <a:ext cx="240909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WiFi 5G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787032" y="4718304"/>
            <a:ext cx="2355459" cy="292608"/>
          </a:xfrm>
          <a:prstGeom prst="roundRect">
            <a:avLst>
              <a:gd name="adj" fmla="val 35000"/>
            </a:avLst>
          </a:prstGeom>
          <a:solidFill>
            <a:srgbClr val="F6EFE3"/>
          </a:solidFill>
          <a:ln w="11430">
            <a:solidFill>
              <a:srgbClr val="EADC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238392" y="4407408"/>
            <a:ext cx="29955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B28A4A"/>
                </a:solidFill>
                <a:latin typeface="PingFang SC"/>
                <a:ea typeface="PingFang SC"/>
                <a:cs typeface="PingFang SC"/>
              </a:rPr>
              <a:t>WiFi 6E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23760" y="4407408"/>
            <a:ext cx="42062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5150–7125 MHz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05 · 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仿真结果：效率矩阵与评估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11 / 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591056"/>
            <a:ext cx="45720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效率矩阵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48640" y="1920240"/>
          <a:ext cx="5532120" cy="15453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1560"/>
                <a:gridCol w="1005840"/>
                <a:gridCol w="1417320"/>
                <a:gridCol w="1371600"/>
                <a:gridCol w="685800"/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频段</a:t>
                      </a:r>
                    </a:p>
                  </a:txBody>
                  <a:tcPr anchor="ctr" marL="91440" marR="36576" marT="9144" marB="9144">
                    <a:solidFill>
                      <a:srgbClr val="1729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中心频点</a:t>
                      </a:r>
                    </a:p>
                  </a:txBody>
                  <a:tcPr anchor="ctr" marL="91440" marR="36576" marT="9144" marB="9144">
                    <a:solidFill>
                      <a:srgbClr val="1729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辐射效率</a:t>
                      </a:r>
                    </a:p>
                  </a:txBody>
                  <a:tcPr anchor="ctr" marL="91440" marR="36576" marT="9144" marB="9144">
                    <a:solidFill>
                      <a:srgbClr val="1729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总效率</a:t>
                      </a:r>
                    </a:p>
                  </a:txBody>
                  <a:tcPr anchor="ctr" marL="91440" marR="36576" marT="9144" marB="9144">
                    <a:solidFill>
                      <a:srgbClr val="1729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评估</a:t>
                      </a:r>
                    </a:p>
                  </a:txBody>
                  <a:tcPr anchor="ctr" marL="91440" marR="36576" marT="9144" marB="9144">
                    <a:solidFill>
                      <a:srgbClr val="17293D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2.4G 蓝牙</a:t>
                      </a:r>
                    </a:p>
                  </a:txBody>
                  <a:tcPr anchor="ctr" marL="91440" marR="36576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2.45 GHz</a:t>
                      </a:r>
                    </a:p>
                  </a:txBody>
                  <a:tcPr anchor="ctr" marL="91440" marR="36576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69.4% (−1.58 dB)</a:t>
                      </a:r>
                    </a:p>
                  </a:txBody>
                  <a:tcPr anchor="ctr" marL="91440" marR="36576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68.4% (−1.65 dB)</a:t>
                      </a:r>
                    </a:p>
                  </a:txBody>
                  <a:tcPr anchor="ctr" marL="91440" marR="36576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B28A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优秀</a:t>
                      </a:r>
                    </a:p>
                  </a:txBody>
                  <a:tcPr anchor="ctr" marL="91440" marR="36576" marT="9144" marB="9144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WiFi 5G</a:t>
                      </a:r>
                    </a:p>
                  </a:txBody>
                  <a:tcPr anchor="ctr" marL="91440" marR="36576" marT="9144" marB="9144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5.25 GHz</a:t>
                      </a:r>
                    </a:p>
                  </a:txBody>
                  <a:tcPr anchor="ctr" marL="91440" marR="36576" marT="9144" marB="9144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62.2% (−2.06 dB)</a:t>
                      </a:r>
                    </a:p>
                  </a:txBody>
                  <a:tcPr anchor="ctr" marL="91440" marR="36576" marT="9144" marB="9144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59.2% (−2.27 dB)</a:t>
                      </a:r>
                    </a:p>
                  </a:txBody>
                  <a:tcPr anchor="ctr" marL="91440" marR="36576" marT="9144" marB="9144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1E5BD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达标</a:t>
                      </a:r>
                    </a:p>
                  </a:txBody>
                  <a:tcPr anchor="ctr" marL="91440" marR="36576" marT="9144" marB="9144">
                    <a:solidFill>
                      <a:srgbClr val="F7F9FC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WiFi 6E</a:t>
                      </a:r>
                    </a:p>
                  </a:txBody>
                  <a:tcPr anchor="ctr" marL="91440" marR="36576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6.50 GHz</a:t>
                      </a:r>
                    </a:p>
                  </a:txBody>
                  <a:tcPr anchor="ctr" marL="91440" marR="36576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58.9% (−2.30 dB)</a:t>
                      </a:r>
                    </a:p>
                  </a:txBody>
                  <a:tcPr anchor="ctr" marL="91440" marR="36576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0">
                          <a:solidFill>
                            <a:srgbClr val="17293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56.1% (−2.51 dB)</a:t>
                      </a:r>
                    </a:p>
                  </a:txBody>
                  <a:tcPr anchor="ctr" marL="91440" marR="36576" marT="9144" marB="914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1E5BDD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达标</a:t>
                      </a:r>
                    </a:p>
                  </a:txBody>
                  <a:tcPr anchor="ctr" marL="91440" marR="36576" marT="9144" marB="9144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48640" y="3675887"/>
            <a:ext cx="45720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S11 关键结果</a:t>
            </a:r>
          </a:p>
        </p:txBody>
      </p:sp>
      <p:sp>
        <p:nvSpPr>
          <p:cNvPr id="13" name="Oval 12"/>
          <p:cNvSpPr/>
          <p:nvPr/>
        </p:nvSpPr>
        <p:spPr>
          <a:xfrm>
            <a:off x="585216" y="4133087"/>
            <a:ext cx="73152" cy="73152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2" y="4041648"/>
            <a:ext cx="52120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2.45 GHz 峰值 S11 = −18.5 dB，阻抗匹配良好</a:t>
            </a:r>
          </a:p>
        </p:txBody>
      </p:sp>
      <p:sp>
        <p:nvSpPr>
          <p:cNvPr id="15" name="Oval 14"/>
          <p:cNvSpPr/>
          <p:nvPr/>
        </p:nvSpPr>
        <p:spPr>
          <a:xfrm>
            <a:off x="585216" y="4553712"/>
            <a:ext cx="73152" cy="73152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4462272"/>
            <a:ext cx="52120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−10 dB 带宽 2.38–2.52 GHz，覆盖蓝牙全频段</a:t>
            </a:r>
          </a:p>
        </p:txBody>
      </p:sp>
      <p:sp>
        <p:nvSpPr>
          <p:cNvPr id="17" name="Oval 16"/>
          <p:cNvSpPr/>
          <p:nvPr/>
        </p:nvSpPr>
        <p:spPr>
          <a:xfrm>
            <a:off x="585216" y="4974336"/>
            <a:ext cx="73152" cy="73152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2" y="4882896"/>
            <a:ext cx="52120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5.2 / 5.8 / 6.5 GHz 均 &lt; −12 dB，频段内全带 &lt; −10 dB，5G / 6E 达标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1591056"/>
            <a:ext cx="5120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各频段效率对比（%）</a:t>
            </a:r>
          </a:p>
        </p:txBody>
      </p:sp>
      <p:sp>
        <p:nvSpPr>
          <p:cNvPr id="20" name="Oval 19"/>
          <p:cNvSpPr/>
          <p:nvPr/>
        </p:nvSpPr>
        <p:spPr>
          <a:xfrm>
            <a:off x="6355080" y="1956816"/>
            <a:ext cx="128016" cy="128016"/>
          </a:xfrm>
          <a:prstGeom prst="ellipse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47104" y="1920240"/>
            <a:ext cx="10058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辐射效率</a:t>
            </a:r>
          </a:p>
        </p:txBody>
      </p:sp>
      <p:sp>
        <p:nvSpPr>
          <p:cNvPr id="22" name="Oval 21"/>
          <p:cNvSpPr/>
          <p:nvPr/>
        </p:nvSpPr>
        <p:spPr>
          <a:xfrm>
            <a:off x="7589520" y="1956816"/>
            <a:ext cx="128016" cy="128016"/>
          </a:xfrm>
          <a:prstGeom prst="ellipse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81544" y="1920240"/>
            <a:ext cx="10058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总效率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446520" y="5212080"/>
            <a:ext cx="5029200" cy="0"/>
          </a:xfrm>
          <a:prstGeom prst="line">
            <a:avLst/>
          </a:prstGeom>
          <a:ln w="13970">
            <a:solidFill>
              <a:srgbClr val="C9D3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6446520" y="3554730"/>
            <a:ext cx="5029200" cy="0"/>
          </a:xfrm>
          <a:prstGeom prst="line">
            <a:avLst/>
          </a:prstGeom>
          <a:ln w="12700">
            <a:solidFill>
              <a:srgbClr val="C4453A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492240" y="3335274"/>
            <a:ext cx="20116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i="0">
                <a:solidFill>
                  <a:srgbClr val="C4453A"/>
                </a:solidFill>
                <a:latin typeface="PingFang SC"/>
                <a:ea typeface="PingFang SC"/>
                <a:cs typeface="PingFang SC"/>
              </a:rPr>
              <a:t>50% 量产指标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949440" y="2911678"/>
            <a:ext cx="237744" cy="2300401"/>
          </a:xfrm>
          <a:prstGeom prst="roundRect">
            <a:avLst>
              <a:gd name="adj" fmla="val 18000"/>
            </a:avLst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48272" y="2673934"/>
            <a:ext cx="6400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69.4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260336" y="2944825"/>
            <a:ext cx="237744" cy="2267254"/>
          </a:xfrm>
          <a:prstGeom prst="roundRect">
            <a:avLst>
              <a:gd name="adj" fmla="val 18000"/>
            </a:avLst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059168" y="2707081"/>
            <a:ext cx="6400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68.4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46520" y="5303520"/>
            <a:ext cx="141732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2.4G 蓝牙 · 2.45GHz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686800" y="3150336"/>
            <a:ext cx="237744" cy="2061743"/>
          </a:xfrm>
          <a:prstGeom prst="roundRect">
            <a:avLst>
              <a:gd name="adj" fmla="val 18000"/>
            </a:avLst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85632" y="2912592"/>
            <a:ext cx="6400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62.2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997696" y="3249777"/>
            <a:ext cx="237744" cy="1962302"/>
          </a:xfrm>
          <a:prstGeom prst="roundRect">
            <a:avLst>
              <a:gd name="adj" fmla="val 18000"/>
            </a:avLst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796528" y="3012033"/>
            <a:ext cx="6400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59.2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83879" y="5303520"/>
            <a:ext cx="141732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WiFi 5G · 5.25GHz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0424159" y="3259721"/>
            <a:ext cx="237744" cy="1952358"/>
          </a:xfrm>
          <a:prstGeom prst="roundRect">
            <a:avLst>
              <a:gd name="adj" fmla="val 18000"/>
            </a:avLst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222991" y="3021977"/>
            <a:ext cx="6400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58.9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0735055" y="3352533"/>
            <a:ext cx="237744" cy="1859546"/>
          </a:xfrm>
          <a:prstGeom prst="roundRect">
            <a:avLst>
              <a:gd name="adj" fmla="val 18000"/>
            </a:avLst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533887" y="3114789"/>
            <a:ext cx="6400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56.1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21239" y="5303520"/>
            <a:ext cx="141732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WiFi 6E · 6.5GHz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5742432"/>
            <a:ext cx="11091672" cy="475488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48640" y="5742432"/>
            <a:ext cx="45720" cy="475488"/>
          </a:xfrm>
          <a:prstGeom prst="rect">
            <a:avLst/>
          </a:prstGeom>
          <a:solidFill>
            <a:srgbClr val="1F8F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9536" y="5852160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1F8F5F"/>
                </a:solidFill>
                <a:latin typeface="PingFang SC"/>
                <a:ea typeface="PingFang SC"/>
                <a:cs typeface="PingFang SC"/>
              </a:rPr>
              <a:t>✓ 结论：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2.4G 辐射效率 &gt; 60%，三频段总效率均 &gt; 50%，满足量产指标（&gt;50%），可进入整机联调阶段。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05 · S11 CURVE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S11 回波损耗曲线（dB）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12 /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645920"/>
            <a:ext cx="7818120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1755648"/>
            <a:ext cx="7013448" cy="318211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595360" y="1645920"/>
            <a:ext cx="3044952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595360" y="1645920"/>
            <a:ext cx="45720" cy="102412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33104" y="1755648"/>
            <a:ext cx="2697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2.45 GHz 峰值</a:t>
            </a:r>
          </a:p>
          <a:p>
            <a:pPr algn="l">
              <a:spcAft>
                <a:spcPts val="200"/>
              </a:spcAft>
            </a:pPr>
            <a:r>
              <a:rPr sz="160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−18.5 dB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阻抗匹配良好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95360" y="2816352"/>
            <a:ext cx="3044952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595360" y="2816352"/>
            <a:ext cx="45720" cy="102412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33104" y="2926080"/>
            <a:ext cx="2697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−10 dB 带宽</a:t>
            </a:r>
          </a:p>
          <a:p>
            <a:pPr algn="l">
              <a:spcAft>
                <a:spcPts val="200"/>
              </a:spcAft>
            </a:pPr>
            <a:r>
              <a:rPr sz="160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2.38–2.52 GHz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完整覆盖蓝牙频段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595360" y="3986784"/>
            <a:ext cx="3044952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595360" y="3986784"/>
            <a:ext cx="45720" cy="102412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33104" y="4096512"/>
            <a:ext cx="2697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5G / 6E 频段</a:t>
            </a:r>
          </a:p>
          <a:p>
            <a:pPr algn="l">
              <a:spcAft>
                <a:spcPts val="200"/>
              </a:spcAft>
            </a:pPr>
            <a:r>
              <a:rPr sz="160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&lt; −10 dB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带内全带达标，频点 &lt; −12 dB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5358384"/>
            <a:ext cx="11091672" cy="512064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5358384"/>
            <a:ext cx="45720" cy="512064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9536" y="5468112"/>
            <a:ext cx="105613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B28A4A"/>
                </a:solidFill>
                <a:latin typeface="PingFang SC"/>
                <a:ea typeface="PingFang SC"/>
                <a:cs typeface="PingFang SC"/>
              </a:rPr>
              <a:t>说明：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曲线依据报告关键数据（−18.5 dB @ 2.45 GHz、−10 dB 带宽 2.38–2.52 GHz、5G/6E 带内 &lt; −10 dB、频点 &lt; −12 dB）绘制，蓝色区域为目标工作频段。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05 · EFFICIENCY CURVE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天线效率曲线（dB）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13 /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645920"/>
            <a:ext cx="7818120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1755648"/>
            <a:ext cx="7013448" cy="318211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595360" y="1645920"/>
            <a:ext cx="3044952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595360" y="1645920"/>
            <a:ext cx="45720" cy="102412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33104" y="1755648"/>
            <a:ext cx="2697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2.45 GHz 辐射效率</a:t>
            </a:r>
          </a:p>
          <a:p>
            <a:pPr algn="l">
              <a:spcAft>
                <a:spcPts val="200"/>
              </a:spcAft>
            </a:pPr>
            <a:r>
              <a:rPr sz="160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−1.58 dB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≈ 69.4%，三频段最优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95360" y="2816352"/>
            <a:ext cx="3044952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595360" y="2816352"/>
            <a:ext cx="45720" cy="102412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33104" y="2926080"/>
            <a:ext cx="2697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三频段总效率</a:t>
            </a:r>
          </a:p>
          <a:p>
            <a:pPr algn="l">
              <a:spcAft>
                <a:spcPts val="200"/>
              </a:spcAft>
            </a:pPr>
            <a:r>
              <a:rPr sz="160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&gt; −3 dB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均 &gt; 50%，满足量产指标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595360" y="3986784"/>
            <a:ext cx="3044952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595360" y="3986784"/>
            <a:ext cx="45720" cy="102412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33104" y="4096512"/>
            <a:ext cx="2697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频段间凹陷</a:t>
            </a:r>
          </a:p>
          <a:p>
            <a:pPr algn="l">
              <a:spcAft>
                <a:spcPts val="200"/>
              </a:spcAft>
            </a:pPr>
            <a:r>
              <a:rPr sz="160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≈ −10.6 dB</a:t>
            </a:r>
          </a:p>
          <a:p>
            <a:pPr algn="l"/>
            <a:r>
              <a:rPr sz="9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非工作频段，属正常现象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5358384"/>
            <a:ext cx="11091672" cy="512064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5358384"/>
            <a:ext cx="45720" cy="512064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9536" y="5468112"/>
            <a:ext cx="105613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B28A4A"/>
                </a:solidFill>
                <a:latin typeface="PingFang SC"/>
                <a:ea typeface="PingFang SC"/>
                <a:cs typeface="PingFang SC"/>
              </a:rPr>
              <a:t>说明：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总效率 = 辐射效率 × (1 − |Γ|²)，逐点由 S11 曲线计算失配损耗得出，与 S11 曲线严格自洽；三频段效率值与结果页矩阵一致，蓝色区域为目标工作频段。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75488"/>
            <a:ext cx="9601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 spc="16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SECTION 06 · TROUBLESHOOTING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49808"/>
            <a:ext cx="10058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常见问题排查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384048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" y="1371600"/>
            <a:ext cx="146304" cy="41148"/>
          </a:xfrm>
          <a:prstGeom prst="rect">
            <a:avLst/>
          </a:prstGeom>
          <a:solidFill>
            <a:srgbClr val="1E5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548640" y="6455664"/>
            <a:ext cx="11091672" cy="0"/>
          </a:xfrm>
          <a:prstGeom prst="line">
            <a:avLst/>
          </a:prstGeom>
          <a:ln w="11430">
            <a:solidFill>
              <a:srgbClr val="E4E9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28816"/>
            <a:ext cx="86868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TWS 耳机多频段天线仿真 · Ansys AEDT 2025 (HFSS) × Claude Code + PyAEDT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528816"/>
            <a:ext cx="1033271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0" i="0">
                <a:solidFill>
                  <a:srgbClr val="8FA0B3"/>
                </a:solidFill>
                <a:latin typeface="Helvetica Neue"/>
                <a:ea typeface="PingFang SC"/>
                <a:cs typeface="PingFang SC"/>
              </a:rPr>
              <a:t>14 / 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645920"/>
            <a:ext cx="11091672" cy="221284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645920"/>
            <a:ext cx="45720" cy="2212848"/>
          </a:xfrm>
          <a:prstGeom prst="rect">
            <a:avLst/>
          </a:prstGeom>
          <a:solidFill>
            <a:srgbClr val="C44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04672" y="1865376"/>
            <a:ext cx="457200" cy="457200"/>
          </a:xfrm>
          <a:prstGeom prst="roundRect">
            <a:avLst>
              <a:gd name="adj" fmla="val 28000"/>
            </a:avLst>
          </a:prstGeom>
          <a:solidFill>
            <a:srgbClr val="C44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1975104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Helvetica Neue"/>
                <a:ea typeface="PingFang SC"/>
                <a:cs typeface="PingFang SC"/>
              </a:rPr>
              <a:t>Q1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6464" y="1883664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17293D"/>
                </a:solidFill>
                <a:latin typeface="Helvetica Neue"/>
                <a:ea typeface="PingFang SC"/>
                <a:cs typeface="PingFang SC"/>
              </a:rPr>
              <a:t>COM Server Connection Error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6464" y="2267712"/>
            <a:ext cx="9966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现象：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PyAEDT 启动 / 连接 AEDT 时报 COM Server Connection Error。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706624"/>
            <a:ext cx="2743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1.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55648" y="2706624"/>
            <a:ext cx="6217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以管理员身份打开 CMD（命令提示符）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035808"/>
            <a:ext cx="2743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2.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55648" y="3035808"/>
            <a:ext cx="6217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执行注册命令（见右侧）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3364991"/>
            <a:ext cx="2743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3.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55648" y="3364991"/>
            <a:ext cx="6217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注册完成后重启 Python / Claude Code 会话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66760" y="2377440"/>
            <a:ext cx="3063240" cy="1188720"/>
          </a:xfrm>
          <a:prstGeom prst="rect">
            <a:avLst/>
          </a:prstGeom>
          <a:solidFill>
            <a:srgbClr val="F8FAFD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49640" y="2487168"/>
            <a:ext cx="27432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 spc="12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SOLUTION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49640" y="2779776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ansysedt.exe</a:t>
            </a:r>
            <a:r>
              <a:rPr sz="1000" b="0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 -gracesilent -register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49640" y="3127248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以管理员身份运行一次即可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078224"/>
            <a:ext cx="11091672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48640" y="4078224"/>
            <a:ext cx="45720" cy="2103120"/>
          </a:xfrm>
          <a:prstGeom prst="rect">
            <a:avLst/>
          </a:prstGeom>
          <a:solidFill>
            <a:srgbClr val="C44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04672" y="4297680"/>
            <a:ext cx="457200" cy="457200"/>
          </a:xfrm>
          <a:prstGeom prst="roundRect">
            <a:avLst>
              <a:gd name="adj" fmla="val 28000"/>
            </a:avLst>
          </a:prstGeom>
          <a:solidFill>
            <a:srgbClr val="C44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4672" y="4407408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Helvetica Neue"/>
                <a:ea typeface="PingFang SC"/>
                <a:cs typeface="PingFang SC"/>
              </a:rPr>
              <a:t>Q2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26464" y="4315968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6GHz 附近网格收敛慢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26464" y="4700016"/>
            <a:ext cx="9966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现象：</a:t>
            </a:r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6GHz 附近自适应网格迭代次数多、收敛慢，单次求解耗时显著增加。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63040" y="5120640"/>
            <a:ext cx="2743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1.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55648" y="5120640"/>
            <a:ext cx="6217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对天线弹片与馈电区域进行局部网格加密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3040" y="5449824"/>
            <a:ext cx="2743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2.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5648" y="5449824"/>
            <a:ext cx="6217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限制最大网格尺寸 max mesh ≤ 1.5mm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63040" y="5779007"/>
            <a:ext cx="2743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3.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55648" y="5779007"/>
            <a:ext cx="6217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46586B"/>
                </a:solidFill>
                <a:latin typeface="PingFang SC"/>
                <a:ea typeface="PingFang SC"/>
                <a:cs typeface="PingFang SC"/>
              </a:rPr>
              <a:t>收敛速度显著提升，高频精度不受影响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366760" y="4809744"/>
            <a:ext cx="3063240" cy="1188720"/>
          </a:xfrm>
          <a:prstGeom prst="rect">
            <a:avLst/>
          </a:prstGeom>
          <a:solidFill>
            <a:srgbClr val="F8FAFD"/>
          </a:solidFill>
          <a:ln w="12700">
            <a:solidFill>
              <a:srgbClr val="E4E9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549640" y="4919472"/>
            <a:ext cx="27432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 spc="120">
                <a:solidFill>
                  <a:srgbClr val="B28A4A"/>
                </a:solidFill>
                <a:latin typeface="Helvetica Neue"/>
                <a:ea typeface="PingFang SC"/>
                <a:cs typeface="PingFang SC"/>
              </a:rPr>
              <a:t>KEY PARAM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49640" y="52120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2A3848"/>
                </a:solidFill>
                <a:latin typeface="Consolas"/>
                <a:ea typeface="PingFang SC"/>
                <a:cs typeface="PingFang SC"/>
              </a:rPr>
              <a:t>max mesh ≤ 1.5 mm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49640" y="555955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仅加密弹片与馈电区域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319064" y="1234440"/>
            <a:ext cx="1554480" cy="1554480"/>
          </a:xfrm>
          <a:prstGeom prst="ellipse">
            <a:avLst/>
          </a:prstGeom>
          <a:noFill/>
          <a:ln w="11430">
            <a:solidFill>
              <a:srgbClr val="D4E2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907584" y="822960"/>
            <a:ext cx="2377440" cy="2377440"/>
          </a:xfrm>
          <a:prstGeom prst="ellipse">
            <a:avLst/>
          </a:prstGeom>
          <a:noFill/>
          <a:ln w="11430">
            <a:solidFill>
              <a:srgbClr val="D4E2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496104" y="411480"/>
            <a:ext cx="3200400" cy="3200400"/>
          </a:xfrm>
          <a:prstGeom prst="ellipse">
            <a:avLst/>
          </a:prstGeom>
          <a:noFill/>
          <a:ln w="11430">
            <a:solidFill>
              <a:srgbClr val="D4E2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055156" y="1970532"/>
            <a:ext cx="82296" cy="82296"/>
          </a:xfrm>
          <a:prstGeom prst="ellipse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586984" y="2011680"/>
            <a:ext cx="45720" cy="45720"/>
          </a:xfrm>
          <a:prstGeom prst="ellipse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27048" y="3017520"/>
            <a:ext cx="91440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800" b="1" i="0">
                <a:solidFill>
                  <a:srgbClr val="17293D"/>
                </a:solidFill>
                <a:latin typeface="PingFang SC"/>
                <a:ea typeface="PingFang SC"/>
                <a:cs typeface="PingFang SC"/>
              </a:rPr>
              <a:t>谢谢观看</a:t>
            </a:r>
          </a:p>
        </p:txBody>
      </p:sp>
      <p:sp>
        <p:nvSpPr>
          <p:cNvPr id="9" name="Rectangle 8"/>
          <p:cNvSpPr/>
          <p:nvPr/>
        </p:nvSpPr>
        <p:spPr>
          <a:xfrm>
            <a:off x="5870448" y="3950208"/>
            <a:ext cx="457200" cy="41148"/>
          </a:xfrm>
          <a:prstGeom prst="rect">
            <a:avLst/>
          </a:prstGeom>
          <a:solidFill>
            <a:srgbClr val="B28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27048" y="4169663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46586B"/>
                </a:solidFill>
                <a:latin typeface="Helvetica Neue"/>
                <a:ea typeface="PingFang SC"/>
                <a:cs typeface="PingFang SC"/>
              </a:rPr>
              <a:t>Ansys AEDT 2025 (HFSS)  ×  Claude Code (PyAEDT)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7048" y="4535424"/>
            <a:ext cx="9144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TWS 耳机 2.4G / 5G / 6E 多频段天线仿真 SOP 与工程报告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723436" y="5138928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E9F1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23436" y="5189220"/>
            <a:ext cx="1417320" cy="256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1" i="0">
                <a:solidFill>
                  <a:srgbClr val="1E5BDD"/>
                </a:solidFill>
                <a:latin typeface="PingFang SC"/>
                <a:ea typeface="PingFang SC"/>
                <a:cs typeface="PingFang SC"/>
              </a:rPr>
              <a:t>2.4G 蓝牙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96204" y="5138928"/>
            <a:ext cx="1325880" cy="329184"/>
          </a:xfrm>
          <a:prstGeom prst="roundRect">
            <a:avLst>
              <a:gd name="adj" fmla="val 50000"/>
            </a:avLst>
          </a:prstGeom>
          <a:solidFill>
            <a:srgbClr val="E9F1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96204" y="5189220"/>
            <a:ext cx="1325880" cy="256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1" i="0">
                <a:solidFill>
                  <a:srgbClr val="1E5BDD"/>
                </a:solidFill>
                <a:latin typeface="PingFang SC"/>
                <a:ea typeface="PingFang SC"/>
                <a:cs typeface="PingFang SC"/>
              </a:rPr>
              <a:t>5G WiFi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77532" y="5138928"/>
            <a:ext cx="1691640" cy="329184"/>
          </a:xfrm>
          <a:prstGeom prst="roundRect">
            <a:avLst>
              <a:gd name="adj" fmla="val 50000"/>
            </a:avLst>
          </a:prstGeom>
          <a:solidFill>
            <a:srgbClr val="E9F1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77532" y="5189220"/>
            <a:ext cx="1691640" cy="256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1" i="0">
                <a:solidFill>
                  <a:srgbClr val="1E5BDD"/>
                </a:solidFill>
                <a:latin typeface="PingFang SC"/>
                <a:ea typeface="PingFang SC"/>
                <a:cs typeface="PingFang SC"/>
              </a:rPr>
              <a:t>6E WiFi · 6GHz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27048" y="5797296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0">
                <a:solidFill>
                  <a:srgbClr val="8FA0B3"/>
                </a:solidFill>
                <a:latin typeface="PingFang SC"/>
                <a:ea typeface="PingFang SC"/>
                <a:cs typeface="PingFang SC"/>
              </a:rPr>
              <a:t>2026 年 8 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TWS 耳机多频段天线仿真 SOP 与工程报告</dc:title>
  <dc:subject/>
  <dc:creator>Claude Code + PyAEDT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